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6" r:id="rId4"/>
    <p:sldId id="258" r:id="rId5"/>
    <p:sldId id="268" r:id="rId6"/>
    <p:sldId id="265" r:id="rId7"/>
    <p:sldId id="269" r:id="rId8"/>
    <p:sldId id="267" r:id="rId9"/>
    <p:sldId id="300" r:id="rId10"/>
    <p:sldId id="298" r:id="rId11"/>
    <p:sldId id="299" r:id="rId12"/>
    <p:sldId id="301" r:id="rId13"/>
    <p:sldId id="302" r:id="rId14"/>
    <p:sldId id="262" r:id="rId15"/>
    <p:sldId id="263" r:id="rId16"/>
    <p:sldId id="266" r:id="rId17"/>
    <p:sldId id="259" r:id="rId18"/>
    <p:sldId id="288" r:id="rId19"/>
    <p:sldId id="270" r:id="rId20"/>
    <p:sldId id="291" r:id="rId21"/>
    <p:sldId id="295" r:id="rId22"/>
    <p:sldId id="289" r:id="rId23"/>
    <p:sldId id="290" r:id="rId24"/>
    <p:sldId id="271" r:id="rId25"/>
    <p:sldId id="272" r:id="rId26"/>
    <p:sldId id="296" r:id="rId27"/>
    <p:sldId id="283" r:id="rId28"/>
    <p:sldId id="281" r:id="rId29"/>
    <p:sldId id="297" r:id="rId30"/>
    <p:sldId id="292" r:id="rId31"/>
    <p:sldId id="294" r:id="rId32"/>
    <p:sldId id="273" r:id="rId33"/>
    <p:sldId id="274" r:id="rId34"/>
    <p:sldId id="275" r:id="rId35"/>
    <p:sldId id="276" r:id="rId36"/>
    <p:sldId id="280" r:id="rId37"/>
    <p:sldId id="287" r:id="rId38"/>
    <p:sldId id="277" r:id="rId39"/>
    <p:sldId id="293" r:id="rId40"/>
    <p:sldId id="284" r:id="rId41"/>
    <p:sldId id="285" r:id="rId42"/>
    <p:sldId id="282" r:id="rId43"/>
    <p:sldId id="260" r:id="rId4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12FC24-FB96-4F1E-8AF1-606C6CB15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FA32C694-6260-4762-AD25-F97854E60A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6D40FCA-2D5A-4FBD-9E72-D65375A7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86153BB-1C4C-44AA-A38C-0C470BFC0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09EA043-F0B4-43C7-B855-F8FE39394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4003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D14FDF-FA31-4D21-8097-6F28DFC85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F2F928A-57E3-479A-BE0A-4145777A7B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88C6527-0B65-43C6-9F93-093559C5C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F62BC1D-3120-4FE8-93ED-E04D53FCD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39E8316-8EB7-4F71-8B47-E7DC24D3A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858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232F5BAC-812C-403B-A9D7-B81B536026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8322846-EA74-4D49-A5C2-7A3F90857E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EE0845B-1A9F-4F5B-B7A3-6AE9A8867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9DB5AE4-61E8-43E6-996A-E0A0A6DB7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51A187-1C91-4845-A96A-F50A3F0B8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7341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F34341-8A35-45B9-9EBC-840D54354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F0AD750-903A-4807-8094-AB486E08E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77C01B9-FF56-4F71-B5C1-0B9461D45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53425F9-0A11-4338-91A5-C1DF8C8DD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309DC73-D5C5-4788-860F-FF8152755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3827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719EE2-20AE-4F86-A94A-EB05EBBE3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A482B99-7A50-4ACF-8D00-BE8F82BE4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73C8AC3-8CF1-403E-86C5-8DB288E9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BCB82A7-A239-434E-8D0B-848FE62F4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164A981-E21A-4FC4-B54D-9730DCC9C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4281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C8F965-144E-4E65-9296-EC490A6D0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611BA9E-623A-4F49-8C74-09A7D3F74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32F82EE-BB92-49EC-97A2-F9BABE5890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70EC871-C87C-40EF-BA5E-D0B5622B4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064BC1D-5C53-4DBE-AC90-E5C610408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B00D609-5D02-49AA-9E4A-E883E532A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6462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563612-3C23-4ED4-AB16-195A730CE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8CF7BA-71A4-4771-9983-18793CB78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8DAF417-A1DC-4F75-B44C-A78F68A3D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55DABEC2-1E58-4C82-84E2-EC5552498A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5312D07-A0C2-41CE-B1D8-C97C5F7791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609A9F1-8061-462E-A8D2-3C088E61B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043F76A-05CF-4611-A8EE-3B00CE951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00BDED8-7EA7-424E-B216-20C71106A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46066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F84A3F-647D-4B1B-911D-B47C05E19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60C3AC89-A7F9-44B4-B453-C98F42281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BFFD7BA5-F456-4DE3-A44A-04A7F72EA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F3BBF7E7-B4D0-474C-BCC0-6069E9A54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7457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3CCA3C4-C350-4C08-B7B3-B360007C4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017B74E-E037-4BCD-832E-1BF22E623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7F55E10-EA0F-4F0B-90F0-26666BB12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4100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C81778-4B9F-44D8-877B-F26961E3D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9698F56-77A3-49DF-AFED-21A97A0F8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1B1C742-7F95-4932-AB72-E83668BE7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678CAFE-1B8D-4542-806E-0D1489D20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C65BC77-1542-4A10-A608-0CEAC1687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CD4E4F7-7C8E-4766-B131-86B7B223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77689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C1F2B-5F76-4097-84AC-F1EF5F6ED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A74A65A4-0F65-4075-B582-08517DE130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FEB3AB-326F-4F02-A608-2D7DA1F54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32149F0-CC26-48BB-8558-20DD5DBF1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381C916-F42C-4EF8-8837-D6A332BE2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6DBCA35-7610-4340-8317-86390D60F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70336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9CFB946D-DD78-4670-AB85-2140D5D1D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0AC1528-600F-4C26-8394-8E2EF7BFEF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D7DAD73-2E44-4168-865F-1A55AA4B7D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716EFB-414C-424B-904C-3D7CD4FCE8F2}" type="datetimeFigureOut">
              <a:rPr lang="nl-NL" smtClean="0"/>
              <a:t>15-12-2021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8101B65-FF0B-456F-9518-B714E99AB6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24F4D02-5CD6-44A0-82E8-B84C9ABF8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25D2F-29A0-4AD9-A0F1-F0FAB5181B78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3472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FC39E4-1C31-48B3-879C-0B4965E02A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Meeting 13/12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6543670D-93FB-480A-815E-86BA0B299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Joren Janzing</a:t>
            </a:r>
          </a:p>
        </p:txBody>
      </p:sp>
    </p:spTree>
    <p:extLst>
      <p:ext uri="{BB962C8B-B14F-4D97-AF65-F5344CB8AC3E}">
        <p14:creationId xmlns:p14="http://schemas.microsoft.com/office/powerpoint/2010/main" val="2655986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AEC7099C-523A-4BC9-928B-4407EFD4F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5FC49634-B828-4F8E-BA86-6AB530E54C04}"/>
              </a:ext>
            </a:extLst>
          </p:cNvPr>
          <p:cNvSpPr txBox="1"/>
          <p:nvPr/>
        </p:nvSpPr>
        <p:spPr>
          <a:xfrm>
            <a:off x="2846705" y="546735"/>
            <a:ext cx="94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Weak</a:t>
            </a:r>
            <a:endParaRPr lang="nl-NL" dirty="0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76DBBE53-6E21-4E57-8524-1DEF3C6B9C02}"/>
              </a:ext>
            </a:extLst>
          </p:cNvPr>
          <p:cNvSpPr txBox="1"/>
          <p:nvPr/>
        </p:nvSpPr>
        <p:spPr>
          <a:xfrm>
            <a:off x="9532841" y="546735"/>
            <a:ext cx="94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Strong</a:t>
            </a:r>
          </a:p>
        </p:txBody>
      </p:sp>
    </p:spTree>
    <p:extLst>
      <p:ext uri="{BB962C8B-B14F-4D97-AF65-F5344CB8AC3E}">
        <p14:creationId xmlns:p14="http://schemas.microsoft.com/office/powerpoint/2010/main" val="2771957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fbeelding 12">
            <a:extLst>
              <a:ext uri="{FF2B5EF4-FFF2-40B4-BE49-F238E27FC236}">
                <a16:creationId xmlns:a16="http://schemas.microsoft.com/office/drawing/2014/main" id="{011D16C2-0824-4047-A8FB-7A1C0ED0E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801D5DE1-E577-4647-B94B-A55C04364965}"/>
              </a:ext>
            </a:extLst>
          </p:cNvPr>
          <p:cNvSpPr txBox="1"/>
          <p:nvPr/>
        </p:nvSpPr>
        <p:spPr>
          <a:xfrm>
            <a:off x="2846705" y="546735"/>
            <a:ext cx="94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Weak</a:t>
            </a:r>
            <a:endParaRPr lang="nl-NL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0534422F-1E16-472A-9546-A7707EDB2E23}"/>
              </a:ext>
            </a:extLst>
          </p:cNvPr>
          <p:cNvSpPr txBox="1"/>
          <p:nvPr/>
        </p:nvSpPr>
        <p:spPr>
          <a:xfrm>
            <a:off x="9532841" y="546735"/>
            <a:ext cx="94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Strong</a:t>
            </a:r>
          </a:p>
        </p:txBody>
      </p:sp>
    </p:spTree>
    <p:extLst>
      <p:ext uri="{BB962C8B-B14F-4D97-AF65-F5344CB8AC3E}">
        <p14:creationId xmlns:p14="http://schemas.microsoft.com/office/powerpoint/2010/main" val="2983485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0FCF6FF2-7BD6-4A9E-9E3E-483E4E32A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730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50D0672-6A31-4C1A-9A10-5E478E2B7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971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B92FEEE-3C29-4B86-B0DC-5CFA2EFCAC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750" b="60444"/>
          <a:stretch/>
        </p:blipFill>
        <p:spPr>
          <a:xfrm>
            <a:off x="1798206" y="1591945"/>
            <a:ext cx="8595588" cy="422656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10077FE7-8F29-44B7-ACC8-FDBF4A69026B}"/>
              </a:ext>
            </a:extLst>
          </p:cNvPr>
          <p:cNvSpPr txBox="1"/>
          <p:nvPr/>
        </p:nvSpPr>
        <p:spPr>
          <a:xfrm>
            <a:off x="1737132" y="762000"/>
            <a:ext cx="846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Pearson </a:t>
            </a:r>
            <a:r>
              <a:rPr lang="nl-NL" dirty="0" err="1"/>
              <a:t>correlation</a:t>
            </a:r>
            <a:r>
              <a:rPr lang="nl-NL" dirty="0"/>
              <a:t> </a:t>
            </a:r>
            <a:r>
              <a:rPr lang="nl-NL" dirty="0" err="1"/>
              <a:t>coefficients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24 </a:t>
            </a:r>
            <a:r>
              <a:rPr lang="nl-NL" dirty="0" err="1"/>
              <a:t>month</a:t>
            </a:r>
            <a:r>
              <a:rPr lang="nl-NL" dirty="0"/>
              <a:t> rolling </a:t>
            </a:r>
            <a:r>
              <a:rPr lang="nl-NL" dirty="0" err="1"/>
              <a:t>mean</a:t>
            </a:r>
            <a:r>
              <a:rPr lang="nl-NL" dirty="0"/>
              <a:t> (as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by</a:t>
            </a:r>
            <a:r>
              <a:rPr lang="nl-NL" dirty="0"/>
              <a:t> Holland et al., 2019)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632947EF-2B63-480A-92AA-834DDC720982}"/>
              </a:ext>
            </a:extLst>
          </p:cNvPr>
          <p:cNvSpPr txBox="1"/>
          <p:nvPr/>
        </p:nvSpPr>
        <p:spPr>
          <a:xfrm>
            <a:off x="0" y="1838960"/>
            <a:ext cx="1676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Mean</a:t>
            </a:r>
            <a:r>
              <a:rPr lang="nl-NL" dirty="0"/>
              <a:t> </a:t>
            </a:r>
            <a:r>
              <a:rPr lang="nl-NL" dirty="0" err="1"/>
              <a:t>zonal</a:t>
            </a:r>
            <a:r>
              <a:rPr lang="nl-NL" dirty="0"/>
              <a:t> wind over PITT </a:t>
            </a:r>
            <a:r>
              <a:rPr lang="nl-NL" dirty="0" err="1"/>
              <a:t>region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87096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3CBEA84D-0F15-4187-B300-ED4F2A1943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66" t="8295" r="5584" b="9038"/>
          <a:stretch/>
        </p:blipFill>
        <p:spPr>
          <a:xfrm>
            <a:off x="0" y="488950"/>
            <a:ext cx="10383520" cy="5842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8C892BBD-58B6-4E28-9088-AB272362E61E}"/>
              </a:ext>
            </a:extLst>
          </p:cNvPr>
          <p:cNvSpPr txBox="1"/>
          <p:nvPr/>
        </p:nvSpPr>
        <p:spPr>
          <a:xfrm>
            <a:off x="10048240" y="1137920"/>
            <a:ext cx="20015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Zonal</a:t>
            </a:r>
            <a:r>
              <a:rPr lang="nl-NL" dirty="0"/>
              <a:t> wind in PITT box, </a:t>
            </a:r>
            <a:r>
              <a:rPr lang="nl-NL" dirty="0" err="1"/>
              <a:t>that</a:t>
            </a:r>
            <a:r>
              <a:rPr lang="nl-NL" dirty="0"/>
              <a:t> is.</a:t>
            </a:r>
          </a:p>
          <a:p>
            <a:endParaRPr lang="nl-NL" dirty="0"/>
          </a:p>
          <a:p>
            <a:r>
              <a:rPr lang="nl-NL" dirty="0"/>
              <a:t>I </a:t>
            </a:r>
            <a:r>
              <a:rPr lang="nl-NL" dirty="0" err="1"/>
              <a:t>guess</a:t>
            </a:r>
            <a:r>
              <a:rPr lang="nl-NL" dirty="0"/>
              <a:t> </a:t>
            </a:r>
            <a:r>
              <a:rPr lang="nl-NL" dirty="0" err="1"/>
              <a:t>zonal</a:t>
            </a:r>
            <a:r>
              <a:rPr lang="nl-NL" dirty="0"/>
              <a:t> </a:t>
            </a:r>
            <a:r>
              <a:rPr lang="nl-NL" dirty="0" err="1"/>
              <a:t>winds</a:t>
            </a:r>
            <a:r>
              <a:rPr lang="nl-NL" dirty="0"/>
              <a:t> has a lag of +/- 2 </a:t>
            </a:r>
            <a:r>
              <a:rPr lang="nl-NL" dirty="0" err="1"/>
              <a:t>months</a:t>
            </a:r>
            <a:r>
              <a:rPr lang="nl-NL" dirty="0"/>
              <a:t> on </a:t>
            </a:r>
            <a:r>
              <a:rPr lang="nl-NL" dirty="0" err="1"/>
              <a:t>the</a:t>
            </a:r>
            <a:r>
              <a:rPr lang="nl-NL" dirty="0"/>
              <a:t> Nino indices here.</a:t>
            </a:r>
          </a:p>
          <a:p>
            <a:endParaRPr lang="nl-NL" dirty="0"/>
          </a:p>
          <a:p>
            <a:endParaRPr lang="nl-NL" dirty="0"/>
          </a:p>
          <a:p>
            <a:endParaRPr lang="nl-NL" dirty="0"/>
          </a:p>
          <a:p>
            <a:r>
              <a:rPr lang="nl-NL" dirty="0" err="1"/>
              <a:t>Interestingly</a:t>
            </a:r>
            <a:r>
              <a:rPr lang="nl-NL" dirty="0"/>
              <a:t>: </a:t>
            </a:r>
            <a:r>
              <a:rPr lang="nl-NL" dirty="0" err="1"/>
              <a:t>the</a:t>
            </a:r>
            <a:r>
              <a:rPr lang="nl-NL" dirty="0"/>
              <a:t> NAO index </a:t>
            </a:r>
            <a:r>
              <a:rPr lang="nl-NL" dirty="0" err="1"/>
              <a:t>seems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lag </a:t>
            </a:r>
            <a:r>
              <a:rPr lang="nl-NL" dirty="0" err="1"/>
              <a:t>strongly</a:t>
            </a:r>
            <a:r>
              <a:rPr lang="nl-NL" dirty="0"/>
              <a:t> </a:t>
            </a:r>
            <a:r>
              <a:rPr lang="nl-NL" dirty="0" err="1"/>
              <a:t>behind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winds</a:t>
            </a:r>
            <a:r>
              <a:rPr lang="nl-NL" dirty="0">
                <a:sym typeface="Wingdings" panose="05000000000000000000" pitchFamily="2" charset="2"/>
              </a:rPr>
              <a:t> effect of </a:t>
            </a:r>
            <a:r>
              <a:rPr lang="nl-NL" dirty="0" err="1">
                <a:sym typeface="Wingdings" panose="05000000000000000000" pitchFamily="2" charset="2"/>
              </a:rPr>
              <a:t>tropical</a:t>
            </a:r>
            <a:r>
              <a:rPr lang="nl-NL" dirty="0">
                <a:sym typeface="Wingdings" panose="05000000000000000000" pitchFamily="2" charset="2"/>
              </a:rPr>
              <a:t> </a:t>
            </a:r>
            <a:r>
              <a:rPr lang="nl-NL" dirty="0" err="1">
                <a:sym typeface="Wingdings" panose="05000000000000000000" pitchFamily="2" charset="2"/>
              </a:rPr>
              <a:t>oscillations</a:t>
            </a:r>
            <a:r>
              <a:rPr lang="nl-NL" dirty="0">
                <a:sym typeface="Wingdings" panose="05000000000000000000" pitchFamily="2" charset="2"/>
              </a:rPr>
              <a:t> on NAO?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7682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82AC448D-7B24-4E3F-A7E3-CB75B5004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2C55DF04-6841-484A-85D2-D5F975943002}"/>
              </a:ext>
            </a:extLst>
          </p:cNvPr>
          <p:cNvSpPr txBox="1"/>
          <p:nvPr/>
        </p:nvSpPr>
        <p:spPr>
          <a:xfrm>
            <a:off x="7264400" y="558800"/>
            <a:ext cx="3413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5 </a:t>
            </a:r>
            <a:r>
              <a:rPr lang="nl-NL" dirty="0" err="1"/>
              <a:t>month</a:t>
            </a:r>
            <a:r>
              <a:rPr lang="nl-NL" dirty="0"/>
              <a:t> rolling </a:t>
            </a:r>
            <a:r>
              <a:rPr lang="nl-NL" dirty="0" err="1"/>
              <a:t>mean</a:t>
            </a:r>
            <a:r>
              <a:rPr lang="nl-NL" dirty="0" err="1">
                <a:sym typeface="Wingdings" panose="05000000000000000000" pitchFamily="2" charset="2"/>
              </a:rPr>
              <a:t>no</a:t>
            </a:r>
            <a:r>
              <a:rPr lang="nl-NL" dirty="0">
                <a:sym typeface="Wingdings" panose="05000000000000000000" pitchFamily="2" charset="2"/>
              </a:rPr>
              <a:t> </a:t>
            </a:r>
            <a:r>
              <a:rPr lang="nl-NL" dirty="0" err="1">
                <a:sym typeface="Wingdings" panose="05000000000000000000" pitchFamily="2" charset="2"/>
              </a:rPr>
              <a:t>use</a:t>
            </a:r>
            <a:r>
              <a:rPr lang="nl-NL">
                <a:sym typeface="Wingdings" panose="05000000000000000000" pitchFamily="2" charset="2"/>
              </a:rPr>
              <a:t> 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365287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6E1617-AA28-4A61-AF5C-D2FDA4C5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5400" b="1" dirty="0"/>
              <a:t>PCA Analysis</a:t>
            </a:r>
          </a:p>
        </p:txBody>
      </p:sp>
    </p:spTree>
    <p:extLst>
      <p:ext uri="{BB962C8B-B14F-4D97-AF65-F5344CB8AC3E}">
        <p14:creationId xmlns:p14="http://schemas.microsoft.com/office/powerpoint/2010/main" val="2010449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9081BD-BF8B-4F15-A165-C55910508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Upitt</a:t>
            </a:r>
            <a:r>
              <a:rPr lang="nl-NL" dirty="0"/>
              <a:t>, IPO, NAO, SAM</a:t>
            </a:r>
          </a:p>
        </p:txBody>
      </p:sp>
    </p:spTree>
    <p:extLst>
      <p:ext uri="{BB962C8B-B14F-4D97-AF65-F5344CB8AC3E}">
        <p14:creationId xmlns:p14="http://schemas.microsoft.com/office/powerpoint/2010/main" val="14437303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DD8CD03D-165C-4ACF-8432-5F55D82B19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82" t="7407" r="5667" b="8741"/>
          <a:stretch/>
        </p:blipFill>
        <p:spPr>
          <a:xfrm>
            <a:off x="678799" y="431800"/>
            <a:ext cx="10834401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74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7B176F-3D1D-41F1-9D15-A01F44BBD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479584C-2031-44D8-B755-7C4F4AA22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General</a:t>
            </a:r>
          </a:p>
          <a:p>
            <a:r>
              <a:rPr lang="nl-NL" dirty="0"/>
              <a:t>Different El </a:t>
            </a:r>
            <a:r>
              <a:rPr lang="nl-NL" dirty="0" err="1"/>
              <a:t>Ninos</a:t>
            </a:r>
            <a:r>
              <a:rPr lang="nl-NL" dirty="0"/>
              <a:t>, different </a:t>
            </a:r>
            <a:r>
              <a:rPr lang="nl-NL" dirty="0" err="1"/>
              <a:t>effects</a:t>
            </a:r>
            <a:r>
              <a:rPr lang="nl-NL" dirty="0"/>
              <a:t> on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winds</a:t>
            </a:r>
            <a:r>
              <a:rPr lang="nl-NL" dirty="0"/>
              <a:t>…</a:t>
            </a:r>
          </a:p>
          <a:p>
            <a:r>
              <a:rPr lang="nl-NL" dirty="0" err="1"/>
              <a:t>Detecting</a:t>
            </a:r>
            <a:r>
              <a:rPr lang="nl-NL" dirty="0"/>
              <a:t> ENSO events.</a:t>
            </a:r>
          </a:p>
        </p:txBody>
      </p:sp>
    </p:spTree>
    <p:extLst>
      <p:ext uri="{BB962C8B-B14F-4D97-AF65-F5344CB8AC3E}">
        <p14:creationId xmlns:p14="http://schemas.microsoft.com/office/powerpoint/2010/main" val="1397160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1D30AC36-C2E1-4A99-A35B-A38127CC2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01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676EBE-C0DC-4F6E-BECE-F372F9D2C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F4C9809-1A64-48C9-8A16-77BFA2E8E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NAO </a:t>
            </a:r>
            <a:r>
              <a:rPr lang="nl-NL" dirty="0" err="1"/>
              <a:t>variations</a:t>
            </a:r>
            <a:r>
              <a:rPr lang="nl-NL" dirty="0"/>
              <a:t> </a:t>
            </a:r>
            <a:r>
              <a:rPr lang="nl-NL" dirty="0" err="1"/>
              <a:t>usually</a:t>
            </a:r>
            <a:r>
              <a:rPr lang="nl-NL" dirty="0"/>
              <a:t> in second component: </a:t>
            </a:r>
            <a:r>
              <a:rPr lang="nl-NL" dirty="0" err="1"/>
              <a:t>little</a:t>
            </a:r>
            <a:r>
              <a:rPr lang="nl-NL" dirty="0"/>
              <a:t> </a:t>
            </a:r>
            <a:r>
              <a:rPr lang="nl-NL" dirty="0" err="1"/>
              <a:t>influence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913763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9081BD-BF8B-4F15-A165-C55910508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Upitt</a:t>
            </a:r>
            <a:r>
              <a:rPr lang="nl-NL" dirty="0"/>
              <a:t>, IPO, SAM, AMO</a:t>
            </a:r>
          </a:p>
        </p:txBody>
      </p:sp>
    </p:spTree>
    <p:extLst>
      <p:ext uri="{BB962C8B-B14F-4D97-AF65-F5344CB8AC3E}">
        <p14:creationId xmlns:p14="http://schemas.microsoft.com/office/powerpoint/2010/main" val="22674684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09111F8C-6FB9-4779-A5A4-398FB0494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5555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35C7A48B-857A-4805-97D5-E4FD40557A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50" t="8445" r="6334" b="9778"/>
          <a:stretch/>
        </p:blipFill>
        <p:spPr>
          <a:xfrm>
            <a:off x="762000" y="579120"/>
            <a:ext cx="10657840" cy="560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963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BF65A9C6-AA63-4A9C-9F95-222EA634D5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50" t="7703" r="5583" b="8000"/>
          <a:stretch/>
        </p:blipFill>
        <p:spPr>
          <a:xfrm>
            <a:off x="944880" y="528320"/>
            <a:ext cx="10566400" cy="578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646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676EBE-C0DC-4F6E-BECE-F372F9D2C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F4C9809-1A64-48C9-8A16-77BFA2E8E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Some</a:t>
            </a:r>
            <a:r>
              <a:rPr lang="nl-NL" dirty="0"/>
              <a:t> </a:t>
            </a:r>
            <a:r>
              <a:rPr lang="nl-NL" dirty="0" err="1"/>
              <a:t>influence</a:t>
            </a:r>
            <a:r>
              <a:rPr lang="nl-NL" dirty="0"/>
              <a:t> of AMO? How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interpret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684320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76C398-0663-4D70-9B75-94C86D9A3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sz="5400" b="1" dirty="0" err="1"/>
              <a:t>Spatial</a:t>
            </a:r>
            <a:r>
              <a:rPr lang="nl-NL" sz="5400" b="1" dirty="0"/>
              <a:t> </a:t>
            </a:r>
            <a:r>
              <a:rPr lang="nl-NL" sz="5400" b="1" dirty="0" err="1"/>
              <a:t>Correlation</a:t>
            </a:r>
            <a:r>
              <a:rPr lang="nl-NL" sz="5400" b="1" dirty="0"/>
              <a:t> </a:t>
            </a:r>
            <a:r>
              <a:rPr lang="nl-NL" sz="5400" b="1" dirty="0" err="1"/>
              <a:t>Maps</a:t>
            </a:r>
            <a:endParaRPr lang="nl-NL" sz="5400" b="1" dirty="0"/>
          </a:p>
        </p:txBody>
      </p:sp>
    </p:spTree>
    <p:extLst>
      <p:ext uri="{BB962C8B-B14F-4D97-AF65-F5344CB8AC3E}">
        <p14:creationId xmlns:p14="http://schemas.microsoft.com/office/powerpoint/2010/main" val="4946189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E16ABAFF-B305-4568-8E20-39808572A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50" t="12445" r="9500" b="8593"/>
          <a:stretch/>
        </p:blipFill>
        <p:spPr>
          <a:xfrm>
            <a:off x="0" y="97790"/>
            <a:ext cx="6245255" cy="331216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7F1EAE4E-3B3A-4C61-945D-1F1AEBF38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72" t="12564" r="13369" b="9326"/>
          <a:stretch/>
        </p:blipFill>
        <p:spPr>
          <a:xfrm>
            <a:off x="5981554" y="0"/>
            <a:ext cx="6109481" cy="3378201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4141633-E832-4891-AF0F-D11B401614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083" t="12742" r="12167" b="15833"/>
          <a:stretch/>
        </p:blipFill>
        <p:spPr>
          <a:xfrm>
            <a:off x="5486400" y="3409950"/>
            <a:ext cx="6705600" cy="3378201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6E90F9A0-7605-4BE7-997E-B1A48C7555EE}"/>
              </a:ext>
            </a:extLst>
          </p:cNvPr>
          <p:cNvSpPr txBox="1"/>
          <p:nvPr/>
        </p:nvSpPr>
        <p:spPr>
          <a:xfrm>
            <a:off x="619125" y="3762375"/>
            <a:ext cx="39814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“Benchmark”</a:t>
            </a:r>
          </a:p>
          <a:p>
            <a:endParaRPr lang="nl-NL" dirty="0"/>
          </a:p>
          <a:p>
            <a:r>
              <a:rPr lang="nl-NL" dirty="0" err="1"/>
              <a:t>Spatial</a:t>
            </a:r>
            <a:r>
              <a:rPr lang="nl-NL" dirty="0"/>
              <a:t> </a:t>
            </a:r>
            <a:r>
              <a:rPr lang="nl-NL" dirty="0" err="1"/>
              <a:t>Correlation</a:t>
            </a:r>
            <a:r>
              <a:rPr lang="nl-NL" dirty="0"/>
              <a:t> </a:t>
            </a:r>
            <a:r>
              <a:rPr lang="nl-NL" dirty="0" err="1"/>
              <a:t>Maps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different indices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surface</a:t>
            </a:r>
            <a:r>
              <a:rPr lang="nl-NL" dirty="0"/>
              <a:t> </a:t>
            </a:r>
            <a:r>
              <a:rPr lang="nl-NL" dirty="0" err="1"/>
              <a:t>pressure</a:t>
            </a:r>
            <a:r>
              <a:rPr lang="nl-NL" dirty="0"/>
              <a:t> </a:t>
            </a:r>
            <a:r>
              <a:rPr lang="nl-NL" dirty="0" err="1"/>
              <a:t>anomalies</a:t>
            </a:r>
            <a:r>
              <a:rPr lang="nl-NL" dirty="0"/>
              <a:t>.</a:t>
            </a:r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NAO, SAM </a:t>
            </a:r>
            <a:r>
              <a:rPr lang="nl-NL" dirty="0" err="1"/>
              <a:t>and</a:t>
            </a:r>
            <a:r>
              <a:rPr lang="nl-NL" dirty="0"/>
              <a:t> IPO.</a:t>
            </a:r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026411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AD9E4A80-36BB-4719-9C88-8D5BE9E1DD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63" t="11968" r="6346" b="9352"/>
          <a:stretch/>
        </p:blipFill>
        <p:spPr>
          <a:xfrm>
            <a:off x="1931285" y="1259840"/>
            <a:ext cx="9320943" cy="479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2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F3F027-FCDB-4072-86EE-31F348F52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General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4890ADD-C446-487C-BDE3-3BD829672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 have </a:t>
            </a:r>
            <a:r>
              <a:rPr lang="nl-NL" dirty="0" err="1"/>
              <a:t>permission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go </a:t>
            </a:r>
            <a:r>
              <a:rPr lang="nl-NL" dirty="0" err="1"/>
              <a:t>to</a:t>
            </a:r>
            <a:r>
              <a:rPr lang="nl-NL" dirty="0"/>
              <a:t> Cambridge </a:t>
            </a:r>
            <a:r>
              <a:rPr lang="nl-NL" dirty="0">
                <a:sym typeface="Wingdings" panose="05000000000000000000" pitchFamily="2" charset="2"/>
              </a:rPr>
              <a:t></a:t>
            </a:r>
            <a:endParaRPr lang="nl-NL" dirty="0"/>
          </a:p>
          <a:p>
            <a:r>
              <a:rPr lang="nl-NL" dirty="0"/>
              <a:t>I do have access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mail </a:t>
            </a:r>
            <a:r>
              <a:rPr lang="nl-NL" dirty="0" err="1"/>
              <a:t>with</a:t>
            </a:r>
            <a:r>
              <a:rPr lang="nl-NL" dirty="0"/>
              <a:t> MFA</a:t>
            </a:r>
          </a:p>
          <a:p>
            <a:r>
              <a:rPr lang="nl-NL" dirty="0"/>
              <a:t>I </a:t>
            </a:r>
            <a:r>
              <a:rPr lang="nl-NL" dirty="0" err="1"/>
              <a:t>can’t</a:t>
            </a:r>
            <a:r>
              <a:rPr lang="nl-NL" dirty="0"/>
              <a:t> open </a:t>
            </a:r>
            <a:r>
              <a:rPr lang="nl-NL" dirty="0" err="1"/>
              <a:t>the</a:t>
            </a:r>
            <a:r>
              <a:rPr lang="nl-NL" dirty="0"/>
              <a:t> link </a:t>
            </a:r>
            <a:r>
              <a:rPr lang="nl-NL" dirty="0" err="1"/>
              <a:t>to</a:t>
            </a:r>
            <a:r>
              <a:rPr lang="nl-NL" dirty="0"/>
              <a:t> change </a:t>
            </a:r>
            <a:r>
              <a:rPr lang="nl-NL" dirty="0" err="1"/>
              <a:t>my</a:t>
            </a:r>
            <a:r>
              <a:rPr lang="nl-NL" dirty="0"/>
              <a:t> UNIX password… (BAS IT Service0)</a:t>
            </a:r>
          </a:p>
          <a:p>
            <a:r>
              <a:rPr lang="nl-NL" dirty="0"/>
              <a:t>Meeting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instructions</a:t>
            </a:r>
            <a:r>
              <a:rPr lang="nl-NL" dirty="0"/>
              <a:t>…</a:t>
            </a:r>
          </a:p>
          <a:p>
            <a:endParaRPr lang="nl-NL" dirty="0"/>
          </a:p>
          <a:p>
            <a:r>
              <a:rPr lang="nl-NL" dirty="0" err="1"/>
              <a:t>servicedesk@bas</a:t>
            </a:r>
            <a:r>
              <a:rPr lang="nl-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59352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6841F5A5-F9A9-458A-9FCD-BA3F7233C0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83" t="15917" r="13083" b="8741"/>
          <a:stretch/>
        </p:blipFill>
        <p:spPr>
          <a:xfrm>
            <a:off x="1249819" y="790265"/>
            <a:ext cx="9692362" cy="5277470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A32F0085-50BC-4525-A49F-90616D6AA41F}"/>
              </a:ext>
            </a:extLst>
          </p:cNvPr>
          <p:cNvSpPr txBox="1"/>
          <p:nvPr/>
        </p:nvSpPr>
        <p:spPr>
          <a:xfrm>
            <a:off x="1727199" y="420933"/>
            <a:ext cx="637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First week: UPITT </a:t>
            </a:r>
            <a:r>
              <a:rPr lang="nl-NL" dirty="0" err="1"/>
              <a:t>with</a:t>
            </a:r>
            <a:r>
              <a:rPr lang="nl-NL" dirty="0"/>
              <a:t> SST </a:t>
            </a:r>
            <a:r>
              <a:rPr lang="nl-NL" dirty="0" err="1"/>
              <a:t>based</a:t>
            </a:r>
            <a:r>
              <a:rPr lang="nl-NL" dirty="0"/>
              <a:t> on Holland et al., 2019</a:t>
            </a:r>
          </a:p>
        </p:txBody>
      </p:sp>
    </p:spTree>
    <p:extLst>
      <p:ext uri="{BB962C8B-B14F-4D97-AF65-F5344CB8AC3E}">
        <p14:creationId xmlns:p14="http://schemas.microsoft.com/office/powerpoint/2010/main" val="23190022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51B448AE-230B-4AB7-A042-A5999FCE5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7820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9B975FC-84CC-48FA-89B5-3665D27FE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5788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430207B-7966-4468-8EC5-8A068A423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376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>
            <a:extLst>
              <a:ext uri="{FF2B5EF4-FFF2-40B4-BE49-F238E27FC236}">
                <a16:creationId xmlns:a16="http://schemas.microsoft.com/office/drawing/2014/main" id="{DAC81485-1B60-4DBA-82EE-C5D14503F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6921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11F6F992-27BF-4F7A-99D2-51809B38B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409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6CDD9B08-E938-4AF2-8225-63299F829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30FADA0-928B-4389-8F49-33DF4C0FCFBD}"/>
              </a:ext>
            </a:extLst>
          </p:cNvPr>
          <p:cNvSpPr txBox="1"/>
          <p:nvPr/>
        </p:nvSpPr>
        <p:spPr>
          <a:xfrm>
            <a:off x="4276725" y="6821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 err="1"/>
              <a:t>Overcompensation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ENSO?</a:t>
            </a:r>
          </a:p>
        </p:txBody>
      </p:sp>
    </p:spTree>
    <p:extLst>
      <p:ext uri="{BB962C8B-B14F-4D97-AF65-F5344CB8AC3E}">
        <p14:creationId xmlns:p14="http://schemas.microsoft.com/office/powerpoint/2010/main" val="2423884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A586666F-E8FB-4F21-B87E-BF78A0296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BB0ED0BB-D3F8-4A31-ADAE-832C0BC3DEFA}"/>
              </a:ext>
            </a:extLst>
          </p:cNvPr>
          <p:cNvSpPr txBox="1"/>
          <p:nvPr/>
        </p:nvSpPr>
        <p:spPr>
          <a:xfrm>
            <a:off x="1724024" y="638175"/>
            <a:ext cx="7934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Less</a:t>
            </a:r>
            <a:r>
              <a:rPr lang="nl-NL" dirty="0"/>
              <a:t> </a:t>
            </a:r>
            <a:r>
              <a:rPr lang="nl-NL" dirty="0" err="1"/>
              <a:t>influence</a:t>
            </a:r>
            <a:r>
              <a:rPr lang="nl-NL" dirty="0"/>
              <a:t> </a:t>
            </a:r>
            <a:r>
              <a:rPr lang="nl-NL" dirty="0" err="1"/>
              <a:t>any</a:t>
            </a:r>
            <a:r>
              <a:rPr lang="nl-NL" dirty="0"/>
              <a:t> more of </a:t>
            </a:r>
            <a:r>
              <a:rPr lang="nl-NL" dirty="0" err="1"/>
              <a:t>Amundsen</a:t>
            </a:r>
            <a:r>
              <a:rPr lang="nl-NL" dirty="0"/>
              <a:t> Sea Low?; </a:t>
            </a:r>
            <a:r>
              <a:rPr lang="nl-NL" dirty="0" err="1"/>
              <a:t>Some</a:t>
            </a:r>
            <a:r>
              <a:rPr lang="nl-NL" dirty="0"/>
              <a:t> </a:t>
            </a:r>
            <a:r>
              <a:rPr lang="nl-NL" dirty="0" err="1"/>
              <a:t>influence</a:t>
            </a:r>
            <a:r>
              <a:rPr lang="nl-NL" dirty="0"/>
              <a:t> of NAO? </a:t>
            </a:r>
          </a:p>
        </p:txBody>
      </p:sp>
    </p:spTree>
    <p:extLst>
      <p:ext uri="{BB962C8B-B14F-4D97-AF65-F5344CB8AC3E}">
        <p14:creationId xmlns:p14="http://schemas.microsoft.com/office/powerpoint/2010/main" val="1806986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A79E6DB6-53B8-4F05-9B3E-A847CA784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8480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51801498-B321-4746-A6CB-B6A3045FD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694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6E1617-AA28-4A61-AF5C-D2FDA4C5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 </a:t>
            </a:r>
            <a:r>
              <a:rPr lang="nl-NL" dirty="0" err="1"/>
              <a:t>Tale</a:t>
            </a:r>
            <a:r>
              <a:rPr lang="nl-NL" dirty="0"/>
              <a:t> of </a:t>
            </a:r>
            <a:r>
              <a:rPr lang="nl-NL" dirty="0" err="1"/>
              <a:t>Four</a:t>
            </a:r>
            <a:r>
              <a:rPr lang="nl-NL" dirty="0"/>
              <a:t> El </a:t>
            </a:r>
            <a:r>
              <a:rPr lang="nl-NL" dirty="0" err="1"/>
              <a:t>Niños</a:t>
            </a:r>
            <a:r>
              <a:rPr lang="nl-NL" dirty="0"/>
              <a:t>:</a:t>
            </a:r>
            <a:br>
              <a:rPr lang="nl-NL" dirty="0"/>
            </a:br>
            <a:r>
              <a:rPr lang="nl-NL" dirty="0"/>
              <a:t>Different El </a:t>
            </a:r>
            <a:r>
              <a:rPr lang="nl-NL" dirty="0" err="1"/>
              <a:t>Ninos</a:t>
            </a:r>
            <a:r>
              <a:rPr lang="nl-NL" dirty="0"/>
              <a:t>, different </a:t>
            </a:r>
            <a:r>
              <a:rPr lang="nl-NL" dirty="0" err="1"/>
              <a:t>effects</a:t>
            </a:r>
            <a:r>
              <a:rPr lang="nl-NL" dirty="0"/>
              <a:t> on wind.. </a:t>
            </a:r>
          </a:p>
        </p:txBody>
      </p:sp>
    </p:spTree>
    <p:extLst>
      <p:ext uri="{BB962C8B-B14F-4D97-AF65-F5344CB8AC3E}">
        <p14:creationId xmlns:p14="http://schemas.microsoft.com/office/powerpoint/2010/main" val="7185469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00B930-A9F9-4B46-827E-5848B02F2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Questions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093DB0A-9F63-4C1E-81C5-748AD4834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30325"/>
            <a:ext cx="10515600" cy="4813300"/>
          </a:xfrm>
        </p:spPr>
        <p:txBody>
          <a:bodyPr>
            <a:normAutofit fontScale="92500" lnSpcReduction="20000"/>
          </a:bodyPr>
          <a:lstStyle/>
          <a:p>
            <a:r>
              <a:rPr lang="nl-NL" dirty="0">
                <a:sym typeface="Wingdings" panose="05000000000000000000" pitchFamily="2" charset="2"/>
              </a:rPr>
              <a:t>1940!  </a:t>
            </a:r>
            <a:r>
              <a:rPr lang="nl-NL" i="1" dirty="0" err="1">
                <a:sym typeface="Wingdings" panose="05000000000000000000" pitchFamily="2" charset="2"/>
              </a:rPr>
              <a:t>better</a:t>
            </a:r>
            <a:r>
              <a:rPr lang="nl-NL" i="1" dirty="0">
                <a:sym typeface="Wingdings" panose="05000000000000000000" pitchFamily="2" charset="2"/>
              </a:rPr>
              <a:t> ensemble runs: CESM ensembles (link in document: North </a:t>
            </a:r>
            <a:r>
              <a:rPr lang="nl-NL" i="1" dirty="0" err="1">
                <a:sym typeface="Wingdings" panose="05000000000000000000" pitchFamily="2" charset="2"/>
              </a:rPr>
              <a:t>Atlantic</a:t>
            </a:r>
            <a:r>
              <a:rPr lang="nl-NL" i="1" dirty="0">
                <a:sym typeface="Wingdings" panose="05000000000000000000" pitchFamily="2" charset="2"/>
              </a:rPr>
              <a:t>, Indian Ocean (IOD), etc.), PACE at BAS servers.</a:t>
            </a:r>
          </a:p>
          <a:p>
            <a:r>
              <a:rPr lang="nl-NL" dirty="0">
                <a:sym typeface="Wingdings" panose="05000000000000000000" pitchFamily="2" charset="2"/>
              </a:rPr>
              <a:t>Separate ENSO events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composite</a:t>
            </a:r>
            <a:r>
              <a:rPr lang="nl-NL" i="1" dirty="0">
                <a:sym typeface="Wingdings" panose="05000000000000000000" pitchFamily="2" charset="2"/>
              </a:rPr>
              <a:t> ENSO on </a:t>
            </a:r>
            <a:r>
              <a:rPr lang="nl-NL" i="1" dirty="0" err="1">
                <a:sym typeface="Wingdings" panose="05000000000000000000" pitchFamily="2" charset="2"/>
              </a:rPr>
              <a:t>Amundsen</a:t>
            </a:r>
            <a:r>
              <a:rPr lang="nl-NL" i="1" dirty="0">
                <a:sym typeface="Wingdings" panose="05000000000000000000" pitchFamily="2" charset="2"/>
              </a:rPr>
              <a:t> Sea: </a:t>
            </a:r>
            <a:r>
              <a:rPr lang="nl-NL" i="1" dirty="0" err="1">
                <a:sym typeface="Wingdings" panose="05000000000000000000" pitchFamily="2" charset="2"/>
              </a:rPr>
              <a:t>add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them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all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together</a:t>
            </a:r>
            <a:r>
              <a:rPr lang="nl-NL" i="1" dirty="0">
                <a:sym typeface="Wingdings" panose="05000000000000000000" pitchFamily="2" charset="2"/>
              </a:rPr>
              <a:t>  </a:t>
            </a:r>
            <a:r>
              <a:rPr lang="nl-NL" i="1" dirty="0" err="1">
                <a:sym typeface="Wingdings" panose="05000000000000000000" pitchFamily="2" charset="2"/>
              </a:rPr>
              <a:t>typical</a:t>
            </a:r>
            <a:r>
              <a:rPr lang="nl-NL" i="1" dirty="0">
                <a:sym typeface="Wingdings" panose="05000000000000000000" pitchFamily="2" charset="2"/>
              </a:rPr>
              <a:t> time </a:t>
            </a:r>
            <a:r>
              <a:rPr lang="nl-NL" i="1" dirty="0" err="1">
                <a:sym typeface="Wingdings" panose="05000000000000000000" pitchFamily="2" charset="2"/>
              </a:rPr>
              <a:t>scale</a:t>
            </a:r>
            <a:r>
              <a:rPr lang="nl-NL" i="1" dirty="0">
                <a:sym typeface="Wingdings" panose="05000000000000000000" pitchFamily="2" charset="2"/>
              </a:rPr>
              <a:t>, </a:t>
            </a:r>
            <a:r>
              <a:rPr lang="nl-NL" i="1" dirty="0" err="1">
                <a:sym typeface="Wingdings" panose="05000000000000000000" pitchFamily="2" charset="2"/>
              </a:rPr>
              <a:t>spatial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distribution</a:t>
            </a:r>
            <a:r>
              <a:rPr lang="nl-NL" i="1" dirty="0">
                <a:sym typeface="Wingdings" panose="05000000000000000000" pitchFamily="2" charset="2"/>
              </a:rPr>
              <a:t>  </a:t>
            </a:r>
            <a:r>
              <a:rPr lang="nl-NL" i="1" dirty="0" err="1">
                <a:sym typeface="Wingdings" panose="05000000000000000000" pitchFamily="2" charset="2"/>
              </a:rPr>
              <a:t>compare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individual</a:t>
            </a:r>
            <a:r>
              <a:rPr lang="nl-NL" i="1" dirty="0">
                <a:sym typeface="Wingdings" panose="05000000000000000000" pitchFamily="2" charset="2"/>
              </a:rPr>
              <a:t> events </a:t>
            </a:r>
            <a:r>
              <a:rPr lang="nl-NL" i="1" dirty="0" err="1">
                <a:sym typeface="Wingdings" panose="05000000000000000000" pitchFamily="2" charset="2"/>
              </a:rPr>
              <a:t>with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this</a:t>
            </a:r>
            <a:r>
              <a:rPr lang="nl-NL" i="1" dirty="0">
                <a:sym typeface="Wingdings" panose="05000000000000000000" pitchFamily="2" charset="2"/>
              </a:rPr>
              <a:t> (</a:t>
            </a:r>
            <a:r>
              <a:rPr lang="nl-NL" i="1" dirty="0" err="1">
                <a:sym typeface="Wingdings" panose="05000000000000000000" pitchFamily="2" charset="2"/>
              </a:rPr>
              <a:t>anomalies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with</a:t>
            </a:r>
            <a:r>
              <a:rPr lang="nl-NL" i="1" dirty="0">
                <a:sym typeface="Wingdings" panose="05000000000000000000" pitchFamily="2" charset="2"/>
              </a:rPr>
              <a:t> respect </a:t>
            </a:r>
            <a:r>
              <a:rPr lang="nl-NL" i="1" dirty="0" err="1">
                <a:sym typeface="Wingdings" panose="05000000000000000000" pitchFamily="2" charset="2"/>
              </a:rPr>
              <a:t>to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this</a:t>
            </a:r>
            <a:r>
              <a:rPr lang="nl-NL" i="1" dirty="0">
                <a:sym typeface="Wingdings" panose="05000000000000000000" pitchFamily="2" charset="2"/>
              </a:rPr>
              <a:t>). Focus on </a:t>
            </a:r>
            <a:r>
              <a:rPr lang="nl-NL" i="1" dirty="0" err="1">
                <a:sym typeface="Wingdings" panose="05000000000000000000" pitchFamily="2" charset="2"/>
              </a:rPr>
              <a:t>Amundsen</a:t>
            </a:r>
            <a:r>
              <a:rPr lang="nl-NL" i="1" dirty="0">
                <a:sym typeface="Wingdings" panose="05000000000000000000" pitchFamily="2" charset="2"/>
              </a:rPr>
              <a:t> Sea.</a:t>
            </a:r>
            <a:endParaRPr lang="nl-NL" dirty="0"/>
          </a:p>
          <a:p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I do </a:t>
            </a:r>
            <a:r>
              <a:rPr lang="nl-NL" dirty="0" err="1"/>
              <a:t>with</a:t>
            </a:r>
            <a:r>
              <a:rPr lang="nl-NL" dirty="0"/>
              <a:t> a </a:t>
            </a:r>
            <a:r>
              <a:rPr lang="nl-NL" dirty="0" err="1"/>
              <a:t>spatial</a:t>
            </a:r>
            <a:r>
              <a:rPr lang="nl-NL" dirty="0"/>
              <a:t> PCA? Focus on a separate time series?</a:t>
            </a:r>
            <a:r>
              <a:rPr lang="nl-NL" dirty="0">
                <a:sym typeface="Wingdings" panose="05000000000000000000" pitchFamily="2" charset="2"/>
              </a:rPr>
              <a:t></a:t>
            </a:r>
            <a:r>
              <a:rPr lang="nl-NL" i="1" dirty="0">
                <a:sym typeface="Wingdings" panose="05000000000000000000" pitchFamily="2" charset="2"/>
              </a:rPr>
              <a:t>AMO</a:t>
            </a:r>
            <a:endParaRPr lang="nl-NL" dirty="0"/>
          </a:p>
          <a:p>
            <a:r>
              <a:rPr lang="nl-NL" dirty="0" err="1"/>
              <a:t>Upitt</a:t>
            </a:r>
            <a:r>
              <a:rPr lang="nl-NL" dirty="0"/>
              <a:t> does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contain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information… How </a:t>
            </a:r>
            <a:r>
              <a:rPr lang="nl-NL" dirty="0" err="1"/>
              <a:t>to</a:t>
            </a:r>
            <a:r>
              <a:rPr lang="nl-NL" dirty="0"/>
              <a:t> look at a </a:t>
            </a:r>
            <a:r>
              <a:rPr lang="nl-NL" dirty="0" err="1"/>
              <a:t>wider</a:t>
            </a:r>
            <a:r>
              <a:rPr lang="nl-NL" dirty="0"/>
              <a:t> area?</a:t>
            </a:r>
            <a:r>
              <a:rPr lang="nl-NL" dirty="0">
                <a:sym typeface="Wingdings" panose="05000000000000000000" pitchFamily="2" charset="2"/>
              </a:rPr>
              <a:t> </a:t>
            </a:r>
            <a:r>
              <a:rPr lang="nl-NL" i="1" dirty="0">
                <a:sym typeface="Wingdings" panose="05000000000000000000" pitchFamily="2" charset="2"/>
              </a:rPr>
              <a:t>Paul looks at </a:t>
            </a:r>
            <a:r>
              <a:rPr lang="nl-NL" i="1" dirty="0" err="1">
                <a:sym typeface="Wingdings" panose="05000000000000000000" pitchFamily="2" charset="2"/>
              </a:rPr>
              <a:t>spatial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patterns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and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sensitivity</a:t>
            </a:r>
            <a:r>
              <a:rPr lang="nl-NL" i="1" dirty="0">
                <a:sym typeface="Wingdings" panose="05000000000000000000" pitchFamily="2" charset="2"/>
              </a:rPr>
              <a:t> of </a:t>
            </a:r>
            <a:r>
              <a:rPr lang="nl-NL" i="1" dirty="0" err="1">
                <a:sym typeface="Wingdings" panose="05000000000000000000" pitchFamily="2" charset="2"/>
              </a:rPr>
              <a:t>the</a:t>
            </a:r>
            <a:r>
              <a:rPr lang="nl-NL" i="1" dirty="0">
                <a:sym typeface="Wingdings" panose="05000000000000000000" pitchFamily="2" charset="2"/>
              </a:rPr>
              <a:t> box.</a:t>
            </a:r>
            <a:endParaRPr lang="nl-NL" dirty="0"/>
          </a:p>
          <a:p>
            <a:r>
              <a:rPr lang="nl-NL" dirty="0" err="1"/>
              <a:t>Improving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PCA?</a:t>
            </a:r>
          </a:p>
          <a:p>
            <a:r>
              <a:rPr lang="nl-NL" dirty="0"/>
              <a:t>ASL index?</a:t>
            </a:r>
            <a:r>
              <a:rPr lang="nl-NL" dirty="0">
                <a:sym typeface="Wingdings" panose="05000000000000000000" pitchFamily="2" charset="2"/>
              </a:rPr>
              <a:t> </a:t>
            </a:r>
            <a:r>
              <a:rPr lang="nl-NL" i="1" dirty="0" err="1">
                <a:sym typeface="Wingdings" panose="05000000000000000000" pitchFamily="2" charset="2"/>
              </a:rPr>
              <a:t>Tropical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influence</a:t>
            </a:r>
            <a:r>
              <a:rPr lang="nl-NL" i="1" dirty="0">
                <a:sym typeface="Wingdings" panose="05000000000000000000" pitchFamily="2" charset="2"/>
              </a:rPr>
              <a:t>, </a:t>
            </a:r>
            <a:r>
              <a:rPr lang="nl-NL" i="1" dirty="0" err="1">
                <a:sym typeface="Wingdings" panose="05000000000000000000" pitchFamily="2" charset="2"/>
              </a:rPr>
              <a:t>Ozone</a:t>
            </a:r>
            <a:r>
              <a:rPr lang="nl-NL" i="1" dirty="0">
                <a:sym typeface="Wingdings" panose="05000000000000000000" pitchFamily="2" charset="2"/>
              </a:rPr>
              <a:t> trend (but </a:t>
            </a:r>
            <a:r>
              <a:rPr lang="nl-NL" i="1" dirty="0" err="1">
                <a:sym typeface="Wingdings" panose="05000000000000000000" pitchFamily="2" charset="2"/>
              </a:rPr>
              <a:t>seasonal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dependence</a:t>
            </a:r>
            <a:r>
              <a:rPr lang="nl-NL" i="1" dirty="0">
                <a:sym typeface="Wingdings" panose="05000000000000000000" pitchFamily="2" charset="2"/>
              </a:rPr>
              <a:t>!)</a:t>
            </a:r>
            <a:endParaRPr lang="nl-NL" i="1" dirty="0"/>
          </a:p>
          <a:p>
            <a:r>
              <a:rPr lang="nl-NL" dirty="0" err="1"/>
              <a:t>Better</a:t>
            </a:r>
            <a:r>
              <a:rPr lang="nl-NL" dirty="0"/>
              <a:t> </a:t>
            </a:r>
            <a:r>
              <a:rPr lang="nl-NL" dirty="0" err="1"/>
              <a:t>separation</a:t>
            </a:r>
            <a:r>
              <a:rPr lang="nl-NL" dirty="0"/>
              <a:t> of IPO </a:t>
            </a:r>
            <a:r>
              <a:rPr lang="nl-NL" dirty="0" err="1"/>
              <a:t>signal</a:t>
            </a:r>
            <a:r>
              <a:rPr lang="nl-NL" dirty="0"/>
              <a:t>?</a:t>
            </a:r>
            <a:r>
              <a:rPr lang="nl-NL" dirty="0">
                <a:sym typeface="Wingdings" panose="05000000000000000000" pitchFamily="2" charset="2"/>
              </a:rPr>
              <a:t> </a:t>
            </a:r>
            <a:r>
              <a:rPr lang="nl-NL" dirty="0" err="1">
                <a:sym typeface="Wingdings" panose="05000000000000000000" pitchFamily="2" charset="2"/>
              </a:rPr>
              <a:t>Possibly</a:t>
            </a:r>
            <a:r>
              <a:rPr lang="nl-NL" dirty="0">
                <a:sym typeface="Wingdings" panose="05000000000000000000" pitchFamily="2" charset="2"/>
              </a:rPr>
              <a:t> </a:t>
            </a:r>
            <a:r>
              <a:rPr lang="nl-NL" dirty="0" err="1">
                <a:sym typeface="Wingdings" panose="05000000000000000000" pitchFamily="2" charset="2"/>
              </a:rPr>
              <a:t>removing</a:t>
            </a:r>
            <a:r>
              <a:rPr lang="nl-NL" dirty="0">
                <a:sym typeface="Wingdings" panose="05000000000000000000" pitchFamily="2" charset="2"/>
              </a:rPr>
              <a:t> </a:t>
            </a:r>
            <a:r>
              <a:rPr lang="nl-NL" dirty="0" err="1">
                <a:sym typeface="Wingdings" panose="05000000000000000000" pitchFamily="2" charset="2"/>
              </a:rPr>
              <a:t>the</a:t>
            </a:r>
            <a:r>
              <a:rPr lang="nl-NL" dirty="0">
                <a:sym typeface="Wingdings" panose="05000000000000000000" pitchFamily="2" charset="2"/>
              </a:rPr>
              <a:t> PCA </a:t>
            </a:r>
            <a:r>
              <a:rPr lang="nl-NL" dirty="0" err="1">
                <a:sym typeface="Wingdings" panose="05000000000000000000" pitchFamily="2" charset="2"/>
              </a:rPr>
              <a:t>principal</a:t>
            </a:r>
            <a:r>
              <a:rPr lang="nl-NL" dirty="0">
                <a:sym typeface="Wingdings" panose="05000000000000000000" pitchFamily="2" charset="2"/>
              </a:rPr>
              <a:t> component?</a:t>
            </a:r>
            <a:r>
              <a:rPr lang="nl-NL" i="1" dirty="0">
                <a:sym typeface="Wingdings" panose="05000000000000000000" pitchFamily="2" charset="2"/>
              </a:rPr>
              <a:t>PCA of </a:t>
            </a:r>
            <a:r>
              <a:rPr lang="nl-NL" i="1" dirty="0" err="1">
                <a:sym typeface="Wingdings" panose="05000000000000000000" pitchFamily="2" charset="2"/>
              </a:rPr>
              <a:t>southern</a:t>
            </a:r>
            <a:r>
              <a:rPr lang="nl-NL" i="1" dirty="0">
                <a:sym typeface="Wingdings" panose="05000000000000000000" pitchFamily="2" charset="2"/>
              </a:rPr>
              <a:t> Pacific </a:t>
            </a:r>
            <a:r>
              <a:rPr lang="nl-NL" i="1" dirty="0" err="1">
                <a:sym typeface="Wingdings" panose="05000000000000000000" pitchFamily="2" charset="2"/>
              </a:rPr>
              <a:t>Basin</a:t>
            </a:r>
            <a:r>
              <a:rPr lang="nl-NL" i="1" dirty="0">
                <a:sym typeface="Wingdings" panose="05000000000000000000" pitchFamily="2" charset="2"/>
              </a:rPr>
              <a:t>: </a:t>
            </a:r>
            <a:r>
              <a:rPr lang="nl-NL" i="1" dirty="0" err="1">
                <a:sym typeface="Wingdings" panose="05000000000000000000" pitchFamily="2" charset="2"/>
              </a:rPr>
              <a:t>pressure</a:t>
            </a:r>
            <a:r>
              <a:rPr lang="nl-NL" i="1" dirty="0">
                <a:sym typeface="Wingdings" panose="05000000000000000000" pitchFamily="2" charset="2"/>
              </a:rPr>
              <a:t>, </a:t>
            </a:r>
            <a:r>
              <a:rPr lang="nl-NL" i="1" dirty="0" err="1">
                <a:sym typeface="Wingdings" panose="05000000000000000000" pitchFamily="2" charset="2"/>
              </a:rPr>
              <a:t>winds</a:t>
            </a:r>
            <a:r>
              <a:rPr lang="nl-NL" i="1" dirty="0">
                <a:sym typeface="Wingdings" panose="05000000000000000000" pitchFamily="2" charset="2"/>
              </a:rPr>
              <a:t>, SSTA. </a:t>
            </a:r>
            <a:r>
              <a:rPr lang="nl-NL" i="1" dirty="0" err="1">
                <a:sym typeface="Wingdings" panose="05000000000000000000" pitchFamily="2" charset="2"/>
              </a:rPr>
              <a:t>Adding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patterns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together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to</a:t>
            </a:r>
            <a:r>
              <a:rPr lang="nl-NL" i="1" dirty="0">
                <a:sym typeface="Wingdings" panose="05000000000000000000" pitchFamily="2" charset="2"/>
              </a:rPr>
              <a:t> </a:t>
            </a:r>
            <a:r>
              <a:rPr lang="nl-NL" i="1" dirty="0" err="1">
                <a:sym typeface="Wingdings" panose="05000000000000000000" pitchFamily="2" charset="2"/>
              </a:rPr>
              <a:t>see</a:t>
            </a:r>
            <a:r>
              <a:rPr lang="nl-NL" i="1" dirty="0">
                <a:sym typeface="Wingdings" panose="05000000000000000000" pitchFamily="2" charset="2"/>
              </a:rPr>
              <a:t> motion. Look at </a:t>
            </a:r>
            <a:r>
              <a:rPr lang="nl-NL" i="1" dirty="0" err="1">
                <a:sym typeface="Wingdings" panose="05000000000000000000" pitchFamily="2" charset="2"/>
              </a:rPr>
              <a:t>literature</a:t>
            </a:r>
            <a:r>
              <a:rPr lang="nl-NL" i="1">
                <a:sym typeface="Wingdings" panose="05000000000000000000" pitchFamily="2" charset="2"/>
              </a:rPr>
              <a:t>.</a:t>
            </a:r>
          </a:p>
          <a:p>
            <a:endParaRPr lang="nl-NL" i="1" dirty="0">
              <a:sym typeface="Wingdings" panose="05000000000000000000" pitchFamily="2" charset="2"/>
            </a:endParaRPr>
          </a:p>
          <a:p>
            <a:endParaRPr lang="nl-NL" i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75315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C199D7-B494-44D0-8F8F-55109389B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To</a:t>
            </a:r>
            <a:r>
              <a:rPr lang="nl-NL" dirty="0"/>
              <a:t> Do?</a:t>
            </a:r>
          </a:p>
        </p:txBody>
      </p:sp>
    </p:spTree>
    <p:extLst>
      <p:ext uri="{BB962C8B-B14F-4D97-AF65-F5344CB8AC3E}">
        <p14:creationId xmlns:p14="http://schemas.microsoft.com/office/powerpoint/2010/main" val="9227425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1287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6E1617-AA28-4A61-AF5C-D2FDA4C5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New goal of </a:t>
            </a:r>
            <a:r>
              <a:rPr lang="nl-NL" dirty="0" err="1"/>
              <a:t>Kaitlin</a:t>
            </a:r>
            <a:r>
              <a:rPr lang="nl-NL" dirty="0"/>
              <a:t> (9/12)</a:t>
            </a:r>
          </a:p>
        </p:txBody>
      </p:sp>
    </p:spTree>
    <p:extLst>
      <p:ext uri="{BB962C8B-B14F-4D97-AF65-F5344CB8AC3E}">
        <p14:creationId xmlns:p14="http://schemas.microsoft.com/office/powerpoint/2010/main" val="2792766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CE6C124E-4F84-474F-9CE5-95C4589C93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0" t="10074" r="5417" b="7853"/>
          <a:stretch/>
        </p:blipFill>
        <p:spPr>
          <a:xfrm>
            <a:off x="622758" y="485140"/>
            <a:ext cx="10946483" cy="588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79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6335E94A-0B3A-4392-9469-44F00CC984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0" t="11111" r="50000" b="12297"/>
          <a:stretch/>
        </p:blipFill>
        <p:spPr>
          <a:xfrm>
            <a:off x="3169920" y="1016000"/>
            <a:ext cx="5852160" cy="525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41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F825395-D009-45A5-96E7-AD7CDC1232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4" t="7703" r="2667" b="11111"/>
          <a:stretch/>
        </p:blipFill>
        <p:spPr>
          <a:xfrm>
            <a:off x="-619125" y="714375"/>
            <a:ext cx="8390899" cy="4033520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1AA364A5-81FA-4B86-8478-0E596C1022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00" t="10815" r="6917" b="7111"/>
          <a:stretch/>
        </p:blipFill>
        <p:spPr>
          <a:xfrm>
            <a:off x="6794688" y="3429000"/>
            <a:ext cx="643092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531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08DABBA9-6933-4646-BD60-6F6E678CDC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00" t="11853" r="9417" b="8296"/>
          <a:stretch/>
        </p:blipFill>
        <p:spPr>
          <a:xfrm>
            <a:off x="909320" y="690880"/>
            <a:ext cx="10373360" cy="5476240"/>
          </a:xfrm>
          <a:prstGeom prst="rect">
            <a:avLst/>
          </a:prstGeom>
        </p:spPr>
      </p:pic>
      <p:sp>
        <p:nvSpPr>
          <p:cNvPr id="2" name="Ovaal 1">
            <a:extLst>
              <a:ext uri="{FF2B5EF4-FFF2-40B4-BE49-F238E27FC236}">
                <a16:creationId xmlns:a16="http://schemas.microsoft.com/office/drawing/2014/main" id="{1D201C70-BE92-4BA3-9F2E-49F36BB39CB5}"/>
              </a:ext>
            </a:extLst>
          </p:cNvPr>
          <p:cNvSpPr/>
          <p:nvPr/>
        </p:nvSpPr>
        <p:spPr>
          <a:xfrm>
            <a:off x="1948732" y="4492487"/>
            <a:ext cx="548640" cy="579120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Ovaal 3">
            <a:extLst>
              <a:ext uri="{FF2B5EF4-FFF2-40B4-BE49-F238E27FC236}">
                <a16:creationId xmlns:a16="http://schemas.microsoft.com/office/drawing/2014/main" id="{BB98950A-CFF8-40A1-80A6-C51185051F2E}"/>
              </a:ext>
            </a:extLst>
          </p:cNvPr>
          <p:cNvSpPr/>
          <p:nvPr/>
        </p:nvSpPr>
        <p:spPr>
          <a:xfrm>
            <a:off x="7650480" y="1914525"/>
            <a:ext cx="548640" cy="5791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Ovaal 4">
            <a:extLst>
              <a:ext uri="{FF2B5EF4-FFF2-40B4-BE49-F238E27FC236}">
                <a16:creationId xmlns:a16="http://schemas.microsoft.com/office/drawing/2014/main" id="{2959558B-DED6-4AD8-B7A5-BF69B16E9C82}"/>
              </a:ext>
            </a:extLst>
          </p:cNvPr>
          <p:cNvSpPr/>
          <p:nvPr/>
        </p:nvSpPr>
        <p:spPr>
          <a:xfrm>
            <a:off x="3030855" y="5162550"/>
            <a:ext cx="548640" cy="579120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Ovaal 5">
            <a:extLst>
              <a:ext uri="{FF2B5EF4-FFF2-40B4-BE49-F238E27FC236}">
                <a16:creationId xmlns:a16="http://schemas.microsoft.com/office/drawing/2014/main" id="{B1CE4782-BC52-4528-8187-9A867A116F00}"/>
              </a:ext>
            </a:extLst>
          </p:cNvPr>
          <p:cNvSpPr/>
          <p:nvPr/>
        </p:nvSpPr>
        <p:spPr>
          <a:xfrm>
            <a:off x="8790167" y="3139440"/>
            <a:ext cx="548640" cy="5791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89865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47001DE2-AD6F-4588-9470-871C51338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al 3">
            <a:extLst>
              <a:ext uri="{FF2B5EF4-FFF2-40B4-BE49-F238E27FC236}">
                <a16:creationId xmlns:a16="http://schemas.microsoft.com/office/drawing/2014/main" id="{5ADC68D5-A154-43D1-A117-AF1F47E762E3}"/>
              </a:ext>
            </a:extLst>
          </p:cNvPr>
          <p:cNvSpPr/>
          <p:nvPr/>
        </p:nvSpPr>
        <p:spPr>
          <a:xfrm>
            <a:off x="9224174" y="1252331"/>
            <a:ext cx="1192033" cy="194078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Ovaal 4">
            <a:extLst>
              <a:ext uri="{FF2B5EF4-FFF2-40B4-BE49-F238E27FC236}">
                <a16:creationId xmlns:a16="http://schemas.microsoft.com/office/drawing/2014/main" id="{9304543E-6D0F-42C6-95FC-1DCF3927BBF3}"/>
              </a:ext>
            </a:extLst>
          </p:cNvPr>
          <p:cNvSpPr/>
          <p:nvPr/>
        </p:nvSpPr>
        <p:spPr>
          <a:xfrm>
            <a:off x="2653747" y="1749287"/>
            <a:ext cx="775253" cy="233834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Ovaal 8">
            <a:extLst>
              <a:ext uri="{FF2B5EF4-FFF2-40B4-BE49-F238E27FC236}">
                <a16:creationId xmlns:a16="http://schemas.microsoft.com/office/drawing/2014/main" id="{0BB92FB2-F620-4374-9777-0C836B4F9B6D}"/>
              </a:ext>
            </a:extLst>
          </p:cNvPr>
          <p:cNvSpPr/>
          <p:nvPr/>
        </p:nvSpPr>
        <p:spPr>
          <a:xfrm>
            <a:off x="6823221" y="1749287"/>
            <a:ext cx="775253" cy="2133766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1476B969-BA56-494F-8A0B-60F1EF382B27}"/>
              </a:ext>
            </a:extLst>
          </p:cNvPr>
          <p:cNvSpPr/>
          <p:nvPr/>
        </p:nvSpPr>
        <p:spPr>
          <a:xfrm>
            <a:off x="4568166" y="1510747"/>
            <a:ext cx="629355" cy="2133766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27555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3224</TotalTime>
  <Words>434</Words>
  <Application>Microsoft Office PowerPoint</Application>
  <PresentationFormat>Breedbeeld</PresentationFormat>
  <Paragraphs>54</Paragraphs>
  <Slides>43</Slides>
  <Notes>0</Notes>
  <HiddenSlides>5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Kantoorthema</vt:lpstr>
      <vt:lpstr>Meeting 13/12</vt:lpstr>
      <vt:lpstr>Content</vt:lpstr>
      <vt:lpstr>General</vt:lpstr>
      <vt:lpstr>A Tale of Four El Niños: Different El Ninos, different effects on wind.. 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PCA Analysis</vt:lpstr>
      <vt:lpstr>Upitt, IPO, NAO, SAM</vt:lpstr>
      <vt:lpstr>PowerPoint-presentatie</vt:lpstr>
      <vt:lpstr>PowerPoint-presentatie</vt:lpstr>
      <vt:lpstr>PowerPoint-presentatie</vt:lpstr>
      <vt:lpstr>Upitt, IPO, SAM, AMO</vt:lpstr>
      <vt:lpstr>PowerPoint-presentatie</vt:lpstr>
      <vt:lpstr>PowerPoint-presentatie</vt:lpstr>
      <vt:lpstr>PowerPoint-presentatie</vt:lpstr>
      <vt:lpstr>PowerPoint-presentatie</vt:lpstr>
      <vt:lpstr>Spatial Correlation Maps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Questions</vt:lpstr>
      <vt:lpstr>To Do?</vt:lpstr>
      <vt:lpstr>PowerPoint-presentatie</vt:lpstr>
      <vt:lpstr>New goal of Kaitlin (9/12)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13/12</dc:title>
  <dc:creator>Janzing, G.W. (Joren)</dc:creator>
  <cp:lastModifiedBy>Janzing, G.W. (Joren)</cp:lastModifiedBy>
  <cp:revision>20</cp:revision>
  <dcterms:created xsi:type="dcterms:W3CDTF">2021-12-06T16:15:28Z</dcterms:created>
  <dcterms:modified xsi:type="dcterms:W3CDTF">2021-12-15T10:55:06Z</dcterms:modified>
</cp:coreProperties>
</file>

<file path=docProps/thumbnail.jpeg>
</file>